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5" r:id="rId6"/>
    <p:sldId id="276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385D8A"/>
    <a:srgbClr val="3E60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 snapToObjects="1">
      <p:cViewPr varScale="1">
        <p:scale>
          <a:sx n="102" d="100"/>
          <a:sy n="102" d="100"/>
        </p:scale>
        <p:origin x="28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y_Címdia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artalom helye 9"/>
          <p:cNvSpPr>
            <a:spLocks noGrp="1"/>
          </p:cNvSpPr>
          <p:nvPr>
            <p:ph sz="quarter" idx="10" hasCustomPrompt="1"/>
          </p:nvPr>
        </p:nvSpPr>
        <p:spPr>
          <a:xfrm>
            <a:off x="935757" y="1916907"/>
            <a:ext cx="7272486" cy="2664221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hu-HU" dirty="0" smtClean="0"/>
              <a:t>Cím</a:t>
            </a:r>
          </a:p>
        </p:txBody>
      </p:sp>
      <p:sp>
        <p:nvSpPr>
          <p:cNvPr id="12" name="Szövegdoboz 11"/>
          <p:cNvSpPr txBox="1"/>
          <p:nvPr userDrawn="1"/>
        </p:nvSpPr>
        <p:spPr>
          <a:xfrm>
            <a:off x="935757" y="5301208"/>
            <a:ext cx="7272486" cy="1384995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Munkagazdaságtan</a:t>
            </a:r>
          </a:p>
          <a:p>
            <a:pPr algn="ctr"/>
            <a:r>
              <a:rPr lang="hu-HU" sz="2800" dirty="0" smtClean="0">
                <a:solidFill>
                  <a:schemeClr val="bg1"/>
                </a:solidFill>
              </a:rPr>
              <a:t>2019-2020</a:t>
            </a:r>
            <a:r>
              <a:rPr lang="hu-HU" sz="2800" baseline="0" dirty="0" smtClean="0">
                <a:solidFill>
                  <a:schemeClr val="bg1"/>
                </a:solidFill>
              </a:rPr>
              <a:t> </a:t>
            </a:r>
            <a:r>
              <a:rPr lang="hu-HU" sz="2800" baseline="0" dirty="0" smtClean="0">
                <a:solidFill>
                  <a:schemeClr val="bg1"/>
                </a:solidFill>
              </a:rPr>
              <a:t>őszi félév</a:t>
            </a:r>
          </a:p>
          <a:p>
            <a:pPr algn="ctr"/>
            <a:r>
              <a:rPr lang="hu-HU" sz="2800" baseline="0" dirty="0" smtClean="0">
                <a:solidFill>
                  <a:schemeClr val="bg1"/>
                </a:solidFill>
              </a:rPr>
              <a:t>Budapesti </a:t>
            </a:r>
            <a:r>
              <a:rPr lang="hu-HU" sz="2800" baseline="0" dirty="0" err="1" smtClean="0">
                <a:solidFill>
                  <a:schemeClr val="bg1"/>
                </a:solidFill>
              </a:rPr>
              <a:t>Corvinus</a:t>
            </a:r>
            <a:r>
              <a:rPr lang="hu-HU" sz="2800" baseline="0" dirty="0" smtClean="0">
                <a:solidFill>
                  <a:schemeClr val="bg1"/>
                </a:solidFill>
              </a:rPr>
              <a:t> Egyetem, Papp Bence</a:t>
            </a:r>
            <a:endParaRPr lang="hu-HU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3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054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3282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4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y_content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solidFill>
            <a:schemeClr val="accent6">
              <a:lumMod val="75000"/>
            </a:schemeClr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/>
          <a:lstStyle>
            <a:lvl1pPr>
              <a:buClr>
                <a:srgbClr val="FF0000"/>
              </a:buClr>
              <a:buFont typeface="Wingdings" pitchFamily="2" charset="2"/>
              <a:buChar char="§"/>
              <a:defRPr/>
            </a:lvl1pPr>
            <a:lvl2pPr>
              <a:buClr>
                <a:srgbClr val="00B050"/>
              </a:buClr>
              <a:buFont typeface="Wingdings" pitchFamily="2" charset="2"/>
              <a:buChar char="§"/>
              <a:defRPr/>
            </a:lvl2pPr>
            <a:lvl3pPr>
              <a:buClr>
                <a:srgbClr val="0070C0"/>
              </a:buClr>
              <a:buFont typeface="Wingdings" pitchFamily="2" charset="2"/>
              <a:buChar char="§"/>
              <a:defRPr/>
            </a:lvl3pPr>
          </a:lstStyle>
          <a:p>
            <a:pPr lvl="0"/>
            <a:r>
              <a:rPr lang="hu-HU" dirty="0" smtClean="0"/>
              <a:t>Mintaszöveg szerkesztése</a:t>
            </a:r>
          </a:p>
          <a:p>
            <a:pPr lvl="1"/>
            <a:r>
              <a:rPr lang="hu-HU" dirty="0" smtClean="0"/>
              <a:t>Második szint</a:t>
            </a:r>
          </a:p>
          <a:p>
            <a:pPr lvl="2"/>
            <a:r>
              <a:rPr lang="hu-HU" dirty="0" smtClean="0"/>
              <a:t>Harmadik szint</a:t>
            </a:r>
          </a:p>
          <a:p>
            <a:pPr lvl="3"/>
            <a:r>
              <a:rPr lang="hu-HU" dirty="0" smtClean="0"/>
              <a:t>Negyedik szint</a:t>
            </a:r>
          </a:p>
          <a:p>
            <a:pPr lvl="4"/>
            <a:r>
              <a:rPr lang="hu-HU" dirty="0" smtClean="0"/>
              <a:t>Ötödik szint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dirty="0" smtClean="0"/>
              <a:t>Mintacím szerkesztése</a:t>
            </a:r>
            <a:endParaRPr lang="en-US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4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29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3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17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57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020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140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188D-679A-489E-B062-99E071F7BEEE}" type="datetimeFigureOut">
              <a:rPr lang="en-US" smtClean="0"/>
              <a:pPr/>
              <a:t>11/15/2019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29E21-C9B1-40F4-A965-356D97BB104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000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rtalom helye 1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hu-HU" smtClean="0"/>
              <a:t>A munkaerő-kereslet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T</a:t>
            </a:r>
            <a:r>
              <a:rPr lang="hu-HU" dirty="0" smtClean="0"/>
              <a:t>öbb </a:t>
            </a:r>
            <a:r>
              <a:rPr lang="hu-HU" dirty="0" smtClean="0"/>
              <a:t>termelési tényező </a:t>
            </a:r>
            <a:r>
              <a:rPr lang="hu-HU" dirty="0" smtClean="0"/>
              <a:t>esetén</a:t>
            </a:r>
            <a:r>
              <a:rPr lang="hu-HU" dirty="0" smtClean="0"/>
              <a:t>, azok </a:t>
            </a:r>
            <a:r>
              <a:rPr lang="hu-HU" dirty="0" smtClean="0"/>
              <a:t>árai </a:t>
            </a:r>
            <a:r>
              <a:rPr lang="hu-HU" dirty="0" smtClean="0"/>
              <a:t>(W és C) </a:t>
            </a:r>
            <a:r>
              <a:rPr lang="hu-HU" dirty="0" smtClean="0"/>
              <a:t>hatnak a másikból alkalmazott mennyiségre </a:t>
            </a:r>
            <a:r>
              <a:rPr lang="hu-HU" dirty="0" smtClean="0"/>
              <a:t>(L és K)</a:t>
            </a:r>
            <a:endParaRPr lang="hu-HU" dirty="0" smtClean="0"/>
          </a:p>
          <a:p>
            <a:r>
              <a:rPr lang="hu-HU" dirty="0" smtClean="0"/>
              <a:t>A kereslet tehát függ a sajátbértől és a kereszt-bérhatástól is</a:t>
            </a:r>
          </a:p>
          <a:p>
            <a:r>
              <a:rPr lang="hu-HU" dirty="0" smtClean="0"/>
              <a:t>Két termék lehet egymásnak kiegészítője és helyettesítője is a termelésben (fizikai értelemben)</a:t>
            </a:r>
          </a:p>
          <a:p>
            <a:r>
              <a:rPr lang="hu-HU" dirty="0" smtClean="0"/>
              <a:t>Azonban a kereszt-bérhatás fő megnyilvánulása</a:t>
            </a:r>
          </a:p>
          <a:p>
            <a:pPr lvl="1"/>
            <a:r>
              <a:rPr lang="hu-HU" dirty="0" smtClean="0"/>
              <a:t>Bruttó helyettesítő</a:t>
            </a:r>
          </a:p>
          <a:p>
            <a:pPr lvl="1"/>
            <a:r>
              <a:rPr lang="hu-HU" dirty="0" smtClean="0"/>
              <a:t>Bruttó kiegészítő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Egymást </a:t>
            </a:r>
            <a:r>
              <a:rPr lang="hu-HU" b="1" dirty="0" smtClean="0"/>
              <a:t>fizikailag</a:t>
            </a:r>
            <a:r>
              <a:rPr lang="hu-HU" dirty="0" smtClean="0"/>
              <a:t> helyettesítő termékekre:</a:t>
            </a:r>
          </a:p>
          <a:p>
            <a:pPr lvl="1"/>
            <a:r>
              <a:rPr lang="hu-HU" dirty="0" smtClean="0"/>
              <a:t>↑</a:t>
            </a:r>
            <a:r>
              <a:rPr lang="hu-HU" i="1" dirty="0" smtClean="0"/>
              <a:t> 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baseline="-25000" dirty="0" smtClean="0"/>
              <a:t> </a:t>
            </a:r>
            <a:r>
              <a:rPr lang="hu-HU" i="1" dirty="0" smtClean="0"/>
              <a:t>→</a:t>
            </a:r>
            <a:r>
              <a:rPr lang="hu-HU" dirty="0" smtClean="0"/>
              <a:t> ↓↑</a:t>
            </a:r>
            <a:r>
              <a:rPr lang="hu-HU" i="1" dirty="0" smtClean="0"/>
              <a:t> E</a:t>
            </a:r>
            <a:r>
              <a:rPr lang="hu-HU" i="1" baseline="-25000" dirty="0" smtClean="0"/>
              <a:t>j, </a:t>
            </a:r>
            <a:r>
              <a:rPr lang="hu-HU" dirty="0" smtClean="0"/>
              <a:t>(mind helyettesítési, mind mérethatás)</a:t>
            </a:r>
          </a:p>
          <a:p>
            <a:pPr lvl="1"/>
            <a:r>
              <a:rPr lang="hu-HU" dirty="0" smtClean="0"/>
              <a:t>Ha a helyettesítési hatás erősebb, akkor </a:t>
            </a:r>
            <a:r>
              <a:rPr lang="hu-HU" i="1" dirty="0" smtClean="0"/>
              <a:t>j</a:t>
            </a:r>
            <a:r>
              <a:rPr lang="hu-HU" dirty="0" smtClean="0"/>
              <a:t> és </a:t>
            </a:r>
            <a:r>
              <a:rPr lang="hu-HU" i="1" dirty="0" smtClean="0"/>
              <a:t>k</a:t>
            </a:r>
            <a:r>
              <a:rPr lang="hu-HU" dirty="0" smtClean="0"/>
              <a:t> </a:t>
            </a:r>
            <a:r>
              <a:rPr lang="hu-HU" b="1" dirty="0" smtClean="0"/>
              <a:t>bruttó</a:t>
            </a:r>
            <a:r>
              <a:rPr lang="hu-HU" dirty="0" smtClean="0"/>
              <a:t> </a:t>
            </a:r>
            <a:r>
              <a:rPr lang="hu-HU" b="1" dirty="0" smtClean="0"/>
              <a:t>helyettesítők</a:t>
            </a:r>
            <a:r>
              <a:rPr lang="hu-HU" dirty="0" smtClean="0"/>
              <a:t> ↑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dirty="0" smtClean="0"/>
              <a:t> → </a:t>
            </a:r>
            <a:r>
              <a:rPr lang="hu-HU" dirty="0" smtClean="0"/>
              <a:t>↑ </a:t>
            </a:r>
            <a:r>
              <a:rPr lang="hu-HU" i="1" dirty="0" smtClean="0"/>
              <a:t>E</a:t>
            </a:r>
            <a:r>
              <a:rPr lang="hu-HU" i="1" baseline="-25000" dirty="0" smtClean="0"/>
              <a:t>j </a:t>
            </a:r>
            <a:r>
              <a:rPr lang="hu-HU" i="1" dirty="0" smtClean="0"/>
              <a:t>: </a:t>
            </a:r>
            <a:r>
              <a:rPr lang="hu-HU" b="1" dirty="0" smtClean="0"/>
              <a:t>k ára </a:t>
            </a:r>
            <a:r>
              <a:rPr lang="hu-HU" b="1" dirty="0"/>
              <a:t>nő </a:t>
            </a:r>
            <a:r>
              <a:rPr lang="hu-HU" b="1" dirty="0" smtClean="0"/>
              <a:t>→ j-ből többet használok</a:t>
            </a:r>
          </a:p>
          <a:p>
            <a:pPr lvl="1"/>
            <a:r>
              <a:rPr lang="hu-HU" dirty="0" smtClean="0"/>
              <a:t>Ha a mérethatás erősebb, akkor </a:t>
            </a:r>
            <a:r>
              <a:rPr lang="hu-HU" i="1" dirty="0" smtClean="0"/>
              <a:t>j</a:t>
            </a:r>
            <a:r>
              <a:rPr lang="hu-HU" dirty="0" smtClean="0"/>
              <a:t> és </a:t>
            </a:r>
            <a:r>
              <a:rPr lang="hu-HU" i="1" dirty="0" smtClean="0"/>
              <a:t>k</a:t>
            </a:r>
            <a:r>
              <a:rPr lang="hu-HU" dirty="0" smtClean="0"/>
              <a:t> </a:t>
            </a:r>
            <a:r>
              <a:rPr lang="hu-HU" b="1" dirty="0" smtClean="0"/>
              <a:t>bruttó</a:t>
            </a:r>
            <a:r>
              <a:rPr lang="hu-HU" dirty="0" smtClean="0"/>
              <a:t> </a:t>
            </a:r>
            <a:r>
              <a:rPr lang="hu-HU" b="1" dirty="0" smtClean="0"/>
              <a:t>kiegészítők</a:t>
            </a:r>
            <a:r>
              <a:rPr lang="hu-HU" dirty="0" smtClean="0"/>
              <a:t> ↑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dirty="0" smtClean="0"/>
              <a:t> →</a:t>
            </a:r>
            <a:r>
              <a:rPr lang="hu-HU" dirty="0" smtClean="0"/>
              <a:t> ↓  </a:t>
            </a:r>
            <a:r>
              <a:rPr lang="hu-HU" i="1" dirty="0" smtClean="0"/>
              <a:t>E</a:t>
            </a:r>
            <a:r>
              <a:rPr lang="hu-HU" i="1" baseline="-25000" dirty="0" smtClean="0"/>
              <a:t>j </a:t>
            </a:r>
            <a:r>
              <a:rPr lang="hu-HU" i="1" dirty="0" smtClean="0"/>
              <a:t>: </a:t>
            </a:r>
            <a:r>
              <a:rPr lang="hu-HU" b="1" dirty="0"/>
              <a:t>k ára nő → j-ből </a:t>
            </a:r>
            <a:r>
              <a:rPr lang="hu-HU" b="1" dirty="0" smtClean="0"/>
              <a:t>kevesebbet használok</a:t>
            </a:r>
            <a:endParaRPr lang="en-GB" i="1" baseline="-25000" dirty="0" smtClean="0"/>
          </a:p>
          <a:p>
            <a:r>
              <a:rPr lang="hu-HU" dirty="0" smtClean="0"/>
              <a:t>Egymást </a:t>
            </a:r>
            <a:r>
              <a:rPr lang="hu-HU" b="1" dirty="0" smtClean="0"/>
              <a:t>fizikailag</a:t>
            </a:r>
            <a:r>
              <a:rPr lang="hu-HU" dirty="0" smtClean="0"/>
              <a:t> kiegészítő termékekre:</a:t>
            </a:r>
          </a:p>
          <a:p>
            <a:pPr lvl="1"/>
            <a:r>
              <a:rPr lang="hu-HU" dirty="0" smtClean="0"/>
              <a:t>↑</a:t>
            </a:r>
            <a:r>
              <a:rPr lang="hu-HU" i="1" dirty="0" smtClean="0"/>
              <a:t> </a:t>
            </a:r>
            <a:r>
              <a:rPr lang="hu-HU" i="1" dirty="0" err="1" smtClean="0"/>
              <a:t>W</a:t>
            </a:r>
            <a:r>
              <a:rPr lang="hu-HU" i="1" baseline="-25000" dirty="0" err="1" smtClean="0"/>
              <a:t>k</a:t>
            </a:r>
            <a:r>
              <a:rPr lang="hu-HU" i="1" baseline="-25000" dirty="0" smtClean="0"/>
              <a:t> </a:t>
            </a:r>
            <a:r>
              <a:rPr lang="hu-HU" i="1" dirty="0" smtClean="0"/>
              <a:t>→</a:t>
            </a:r>
            <a:r>
              <a:rPr lang="hu-HU" dirty="0" smtClean="0"/>
              <a:t> ↓</a:t>
            </a:r>
            <a:r>
              <a:rPr lang="hu-HU" i="1" dirty="0" smtClean="0"/>
              <a:t> E</a:t>
            </a:r>
            <a:r>
              <a:rPr lang="hu-HU" i="1" baseline="-25000" dirty="0" smtClean="0"/>
              <a:t>j</a:t>
            </a:r>
          </a:p>
          <a:p>
            <a:pPr lvl="1"/>
            <a:r>
              <a:rPr lang="hu-HU" dirty="0" smtClean="0"/>
              <a:t>Csak mérethatás van jelen, tehát </a:t>
            </a:r>
            <a:r>
              <a:rPr lang="hu-HU" b="1" dirty="0" smtClean="0"/>
              <a:t>bruttó</a:t>
            </a:r>
            <a:r>
              <a:rPr lang="hu-HU" dirty="0" smtClean="0"/>
              <a:t> kiegészítők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Bruttó kereszthatások két tényező esetén</a:t>
            </a:r>
            <a:endParaRPr lang="hu-H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700808"/>
            <a:ext cx="864096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églalap 4"/>
          <p:cNvSpPr/>
          <p:nvPr/>
        </p:nvSpPr>
        <p:spPr>
          <a:xfrm>
            <a:off x="5671671" y="3024094"/>
            <a:ext cx="1564625" cy="26894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zövegdoboz 5"/>
          <p:cNvSpPr txBox="1"/>
          <p:nvPr/>
        </p:nvSpPr>
        <p:spPr>
          <a:xfrm>
            <a:off x="5580112" y="297389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Alacsony Magas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 (Ábrák a táblára!)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A vállalat monopólium termékének piacán</a:t>
            </a:r>
          </a:p>
          <a:p>
            <a:r>
              <a:rPr lang="hu-HU" dirty="0" smtClean="0"/>
              <a:t>A tényezőpiacon (munkapiac) azonban versenyez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A vállalat </a:t>
            </a:r>
            <a:r>
              <a:rPr lang="hu-HU" dirty="0" err="1" smtClean="0"/>
              <a:t>monopszónium</a:t>
            </a:r>
            <a:r>
              <a:rPr lang="hu-HU" dirty="0" smtClean="0"/>
              <a:t> a munkapiacon</a:t>
            </a:r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/>
              <a:t>P</a:t>
            </a:r>
            <a:r>
              <a:rPr lang="hu-HU" dirty="0" smtClean="0"/>
              <a:t>élda </a:t>
            </a:r>
            <a:r>
              <a:rPr lang="hu-HU" dirty="0" err="1" smtClean="0"/>
              <a:t>monopszóniumra</a:t>
            </a:r>
            <a:r>
              <a:rPr lang="hu-HU" dirty="0" smtClean="0"/>
              <a:t>, előnyrejtésre</a:t>
            </a:r>
            <a:endParaRPr lang="hu-HU" dirty="0"/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251520" y="1844824"/>
          <a:ext cx="4652962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" name="Equation" r:id="rId3" imgW="2082600" imgH="215640" progId="Equation.3">
                  <p:embed/>
                </p:oleObj>
              </mc:Choice>
              <mc:Fallback>
                <p:oleObj name="Equation" r:id="rId3" imgW="208260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1844824"/>
                        <a:ext cx="4652962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6"/>
          <p:cNvGraphicFramePr>
            <a:graphicFrameLocks noChangeAspect="1"/>
          </p:cNvGraphicFramePr>
          <p:nvPr/>
        </p:nvGraphicFramePr>
        <p:xfrm>
          <a:off x="1533426" y="2564904"/>
          <a:ext cx="2089150" cy="874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4" name="Equation" r:id="rId5" imgW="977760" imgH="393480" progId="Equation.3">
                  <p:embed/>
                </p:oleObj>
              </mc:Choice>
              <mc:Fallback>
                <p:oleObj name="Equation" r:id="rId5" imgW="9777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3426" y="2564904"/>
                        <a:ext cx="2089150" cy="874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8"/>
          <p:cNvGraphicFramePr>
            <a:graphicFrameLocks noChangeAspect="1"/>
          </p:cNvGraphicFramePr>
          <p:nvPr/>
        </p:nvGraphicFramePr>
        <p:xfrm>
          <a:off x="1966020" y="3501008"/>
          <a:ext cx="1223963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5" name="Equation" r:id="rId7" imgW="495000" imgH="393480" progId="Equation.3">
                  <p:embed/>
                </p:oleObj>
              </mc:Choice>
              <mc:Fallback>
                <p:oleObj name="Equation" r:id="rId7" imgW="49500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020" y="3501008"/>
                        <a:ext cx="1223963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4"/>
          <p:cNvGraphicFramePr>
            <a:graphicFrameLocks noChangeAspect="1"/>
          </p:cNvGraphicFramePr>
          <p:nvPr/>
        </p:nvGraphicFramePr>
        <p:xfrm>
          <a:off x="2687638" y="4906963"/>
          <a:ext cx="2182812" cy="538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6" name="Equation" r:id="rId9" imgW="914400" imgH="215640" progId="Equation.3">
                  <p:embed/>
                </p:oleObj>
              </mc:Choice>
              <mc:Fallback>
                <p:oleObj name="Equation" r:id="rId9" imgW="91440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7638" y="4906963"/>
                        <a:ext cx="2182812" cy="538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843213" y="5411688"/>
          <a:ext cx="1728787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7" name="Equation" r:id="rId11" imgW="698400" imgH="215640" progId="Equation.3">
                  <p:embed/>
                </p:oleObj>
              </mc:Choice>
              <mc:Fallback>
                <p:oleObj name="Equation" r:id="rId11" imgW="69840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5411688"/>
                        <a:ext cx="1728787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</a:t>
            </a:r>
            <a:endParaRPr lang="hu-HU" dirty="0"/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Ha a </a:t>
            </a:r>
            <a:r>
              <a:rPr lang="hu-HU" dirty="0" err="1" smtClean="0"/>
              <a:t>monopsz</a:t>
            </a:r>
            <a:r>
              <a:rPr lang="hu-HU" dirty="0" smtClean="0"/>
              <a:t>. </a:t>
            </a:r>
            <a:r>
              <a:rPr lang="hu-HU" dirty="0" smtClean="0"/>
              <a:t>csökkenő m.kínálattal szembesül</a:t>
            </a:r>
          </a:p>
          <a:p>
            <a:r>
              <a:rPr lang="hu-HU" dirty="0" smtClean="0"/>
              <a:t>Rövid távon csökken a munka és nő a bér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r>
              <a:rPr lang="hu-HU" dirty="0" smtClean="0"/>
              <a:t>Hosszú </a:t>
            </a:r>
            <a:r>
              <a:rPr lang="hu-HU" dirty="0" smtClean="0"/>
              <a:t>távon a tőkével való helyettesítés miatt valószínűleg még tovább csökken a </a:t>
            </a:r>
            <a:r>
              <a:rPr lang="hu-HU" dirty="0" smtClean="0"/>
              <a:t>foglalkoztatás</a:t>
            </a:r>
            <a:endParaRPr lang="hu-HU" dirty="0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74288" y="1628800"/>
            <a:ext cx="6795423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 (Ábrák, levezetés a táblán!)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Kötelező minimálbér(</a:t>
            </a:r>
            <a:r>
              <a:rPr lang="hu-HU" dirty="0" err="1" smtClean="0"/>
              <a:t>-emelés</a:t>
            </a:r>
            <a:r>
              <a:rPr lang="hu-HU" dirty="0" smtClean="0"/>
              <a:t>) </a:t>
            </a:r>
            <a:r>
              <a:rPr lang="hu-HU" dirty="0" err="1" smtClean="0"/>
              <a:t>monopszón</a:t>
            </a:r>
            <a:r>
              <a:rPr lang="hu-HU" dirty="0" smtClean="0"/>
              <a:t> piacon</a:t>
            </a:r>
          </a:p>
          <a:p>
            <a:pPr lvl="1"/>
            <a:r>
              <a:rPr lang="hu-HU" dirty="0" smtClean="0"/>
              <a:t>Egy szakaszon megváltoztatja az </a:t>
            </a:r>
            <a:r>
              <a:rPr lang="hu-HU" dirty="0" err="1" smtClean="0"/>
              <a:t>ME-t</a:t>
            </a:r>
            <a:endParaRPr lang="hu-HU" dirty="0" smtClean="0"/>
          </a:p>
          <a:p>
            <a:pPr lvl="1"/>
            <a:r>
              <a:rPr lang="hu-HU" dirty="0" smtClean="0"/>
              <a:t>Csökkentheti is, növelheti is a foglalkoztatást</a:t>
            </a:r>
          </a:p>
          <a:p>
            <a:pPr lvl="2"/>
            <a:r>
              <a:rPr lang="hu-HU" dirty="0" smtClean="0"/>
              <a:t>Mivel az átlagköltségek megnőnek, ezért hosszú távon vélhetően csökken a foglalkoztatás a tőkével való helyettesítés okán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Politikai alkalmazások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Munkát terhelő adók növekedése, avagy hogyan osztozik kereslet és kínálat a terheken?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pPr lvl="1"/>
            <a:r>
              <a:rPr lang="hu-HU" dirty="0" smtClean="0"/>
              <a:t>Rövid távon </a:t>
            </a:r>
            <a:r>
              <a:rPr lang="hu-HU" dirty="0" err="1" smtClean="0"/>
              <a:t>foglalkoztatottág</a:t>
            </a:r>
            <a:r>
              <a:rPr lang="hu-HU" dirty="0" smtClean="0"/>
              <a:t> csökken</a:t>
            </a:r>
          </a:p>
          <a:p>
            <a:pPr lvl="1"/>
            <a:r>
              <a:rPr lang="hu-HU" dirty="0" smtClean="0"/>
              <a:t>Hosszú távon: rugalmatlanság -&gt; visszatér korábbi szintre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628800"/>
            <a:ext cx="666023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Felkészülést segítő kérdések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489485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Alapfeltevések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Keresletet a vállalat támaszt a munkások és tőke a iránt</a:t>
            </a:r>
          </a:p>
          <a:p>
            <a:r>
              <a:rPr lang="hu-HU" dirty="0" smtClean="0"/>
              <a:t>A munka- és tőkepiacon egyezkednek</a:t>
            </a:r>
          </a:p>
          <a:p>
            <a:r>
              <a:rPr lang="hu-HU" dirty="0" smtClean="0"/>
              <a:t>Rövid távon csak munkában alkalmazkodhat</a:t>
            </a:r>
          </a:p>
          <a:p>
            <a:r>
              <a:rPr lang="hu-HU" dirty="0" smtClean="0"/>
              <a:t>Hosszú távon tőkében is</a:t>
            </a:r>
          </a:p>
          <a:p>
            <a:r>
              <a:rPr lang="hu-HU" dirty="0" smtClean="0"/>
              <a:t>A vállat profitmaximalizáló</a:t>
            </a:r>
          </a:p>
          <a:p>
            <a:r>
              <a:rPr lang="hu-HU" dirty="0" smtClean="0"/>
              <a:t>A piacok versenyzőek</a:t>
            </a:r>
          </a:p>
          <a:p>
            <a:r>
              <a:rPr lang="hu-HU" dirty="0" smtClean="0"/>
              <a:t>Vizsgálatainkat a határon végezzük és parciálisan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ím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függvény</a:t>
            </a:r>
            <a:endParaRPr lang="hu-HU" dirty="0"/>
          </a:p>
        </p:txBody>
      </p:sp>
      <p:sp>
        <p:nvSpPr>
          <p:cNvPr id="7" name="Tartalom helye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Q – </a:t>
            </a:r>
            <a:r>
              <a:rPr lang="hu-HU" dirty="0" smtClean="0"/>
              <a:t>termék (kibocsátás)</a:t>
            </a:r>
            <a:endParaRPr lang="hu-HU" dirty="0" smtClean="0"/>
          </a:p>
          <a:p>
            <a:r>
              <a:rPr lang="hu-HU" dirty="0" smtClean="0"/>
              <a:t>L vagy E </a:t>
            </a:r>
            <a:r>
              <a:rPr lang="hu-HU" dirty="0" smtClean="0"/>
              <a:t>– </a:t>
            </a:r>
            <a:r>
              <a:rPr lang="hu-HU" dirty="0" smtClean="0"/>
              <a:t>munka</a:t>
            </a:r>
            <a:endParaRPr lang="hu-HU" dirty="0" smtClean="0"/>
          </a:p>
          <a:p>
            <a:r>
              <a:rPr lang="hu-HU" dirty="0" smtClean="0"/>
              <a:t>E – foglalkoztatási szint</a:t>
            </a:r>
          </a:p>
          <a:p>
            <a:r>
              <a:rPr lang="hu-HU" dirty="0" smtClean="0"/>
              <a:t>K – tőke</a:t>
            </a:r>
          </a:p>
          <a:p>
            <a:r>
              <a:rPr lang="hu-HU" dirty="0" smtClean="0"/>
              <a:t>MP – határtermék</a:t>
            </a:r>
          </a:p>
          <a:p>
            <a:r>
              <a:rPr lang="hu-HU" dirty="0" smtClean="0"/>
              <a:t>MRP – határtermék-bevétel</a:t>
            </a:r>
          </a:p>
          <a:p>
            <a:r>
              <a:rPr lang="hu-HU" dirty="0" smtClean="0"/>
              <a:t>MR – határbevétel</a:t>
            </a:r>
          </a:p>
          <a:p>
            <a:r>
              <a:rPr lang="hu-HU" dirty="0" smtClean="0"/>
              <a:t>ME – határköltség</a:t>
            </a:r>
          </a:p>
          <a:p>
            <a:r>
              <a:rPr lang="hu-HU" dirty="0" smtClean="0"/>
              <a:t>P – piaci termékár</a:t>
            </a:r>
          </a:p>
          <a:p>
            <a:r>
              <a:rPr lang="hu-HU" dirty="0" smtClean="0"/>
              <a:t>W – piaci munkabér (tényezőár)</a:t>
            </a:r>
          </a:p>
          <a:p>
            <a:endParaRPr lang="hu-HU" dirty="0" smtClean="0"/>
          </a:p>
          <a:p>
            <a:endParaRPr lang="hu-HU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796136" y="620688"/>
          <a:ext cx="3217862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" name="Equation" r:id="rId3" imgW="965160" imgH="215640" progId="Equation.3">
                  <p:embed/>
                </p:oleObj>
              </mc:Choice>
              <mc:Fallback>
                <p:oleObj name="Equation" r:id="rId3" imgW="96516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620688"/>
                        <a:ext cx="3217862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897735" y="1609849"/>
          <a:ext cx="3116263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5" name="Equation" r:id="rId5" imgW="1028520" imgH="215640" progId="Equation.3">
                  <p:embed/>
                </p:oleObj>
              </mc:Choice>
              <mc:Fallback>
                <p:oleObj name="Equation" r:id="rId5" imgW="10285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7735" y="1609849"/>
                        <a:ext cx="3116263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796136" y="2618606"/>
          <a:ext cx="3228975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Equation" r:id="rId7" imgW="1130040" imgH="215640" progId="Equation.3">
                  <p:embed/>
                </p:oleObj>
              </mc:Choice>
              <mc:Fallback>
                <p:oleObj name="Equation" r:id="rId7" imgW="113004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6136" y="2618606"/>
                        <a:ext cx="3228975" cy="658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6043785" y="3565451"/>
          <a:ext cx="2970213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" name="Equation" r:id="rId9" imgW="1015920" imgH="215640" progId="Equation.3">
                  <p:embed/>
                </p:oleObj>
              </mc:Choice>
              <mc:Fallback>
                <p:oleObj name="Equation" r:id="rId9" imgW="1015920" imgH="2156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785" y="3565451"/>
                        <a:ext cx="2970213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</a:t>
            </a:r>
            <a:r>
              <a:rPr lang="hu-HU" dirty="0" smtClean="0"/>
              <a:t>függvény rövid távon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Optimalizálás rövid távon, maximális profit</a:t>
            </a:r>
          </a:p>
          <a:p>
            <a:r>
              <a:rPr lang="hu-HU" dirty="0" err="1" smtClean="0"/>
              <a:t>Mikroökonómiából</a:t>
            </a:r>
            <a:r>
              <a:rPr lang="hu-HU" dirty="0" smtClean="0"/>
              <a:t> ismerős módon</a:t>
            </a:r>
          </a:p>
          <a:p>
            <a:pPr lvl="1"/>
            <a:r>
              <a:rPr lang="hu-HU" dirty="0" smtClean="0"/>
              <a:t>A plusz egység tényező többet </a:t>
            </a:r>
            <a:r>
              <a:rPr lang="hu-HU" dirty="0" smtClean="0"/>
              <a:t>hoz-e, </a:t>
            </a:r>
            <a:r>
              <a:rPr lang="hu-HU" dirty="0" smtClean="0"/>
              <a:t>mint amennyit elvisz?</a:t>
            </a:r>
          </a:p>
          <a:p>
            <a:pPr lvl="1"/>
            <a:r>
              <a:rPr lang="hu-HU" dirty="0" smtClean="0"/>
              <a:t>A függvények monotonak és simák, tehát az optimumban vagyok, </a:t>
            </a:r>
            <a:r>
              <a:rPr lang="hu-HU" dirty="0" smtClean="0"/>
              <a:t>ha</a:t>
            </a:r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lvl="1"/>
            <a:endParaRPr lang="hu-HU" dirty="0" smtClean="0"/>
          </a:p>
          <a:p>
            <a:pPr lvl="1"/>
            <a:endParaRPr lang="hu-HU" dirty="0"/>
          </a:p>
          <a:p>
            <a:pPr lvl="1"/>
            <a:r>
              <a:rPr lang="hu-HU" dirty="0" smtClean="0"/>
              <a:t>W és P konstansok. Milyen MP(L) alakja?</a:t>
            </a:r>
            <a:endParaRPr lang="hu-HU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2500872"/>
              </p:ext>
            </p:extLst>
          </p:nvPr>
        </p:nvGraphicFramePr>
        <p:xfrm>
          <a:off x="2915816" y="3824337"/>
          <a:ext cx="2592388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3" imgW="888840" imgH="215640" progId="Equation.3">
                  <p:embed/>
                </p:oleObj>
              </mc:Choice>
              <mc:Fallback>
                <p:oleObj name="Equation" r:id="rId3" imgW="88884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5816" y="3824337"/>
                        <a:ext cx="2592388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7162714"/>
              </p:ext>
            </p:extLst>
          </p:nvPr>
        </p:nvGraphicFramePr>
        <p:xfrm>
          <a:off x="2987254" y="4543846"/>
          <a:ext cx="230505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5" imgW="799920" imgH="215640" progId="Equation.3">
                  <p:embed/>
                </p:oleObj>
              </mc:Choice>
              <mc:Fallback>
                <p:oleObj name="Equation" r:id="rId5" imgW="79992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254" y="4543846"/>
                        <a:ext cx="2305050" cy="541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024625"/>
              </p:ext>
            </p:extLst>
          </p:nvPr>
        </p:nvGraphicFramePr>
        <p:xfrm>
          <a:off x="2987254" y="5262910"/>
          <a:ext cx="2232025" cy="61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7" imgW="825480" imgH="215640" progId="Equation.3">
                  <p:embed/>
                </p:oleObj>
              </mc:Choice>
              <mc:Fallback>
                <p:oleObj name="Equation" r:id="rId7" imgW="82548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254" y="5262910"/>
                        <a:ext cx="2232025" cy="614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Keresleti függvény rövid távon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Egyedi keresleti függvény</a:t>
            </a:r>
          </a:p>
          <a:p>
            <a:endParaRPr lang="hu-H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864096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églalap 3"/>
          <p:cNvSpPr/>
          <p:nvPr/>
        </p:nvSpPr>
        <p:spPr>
          <a:xfrm>
            <a:off x="5940152" y="2708920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Téglalap 5"/>
          <p:cNvSpPr/>
          <p:nvPr/>
        </p:nvSpPr>
        <p:spPr>
          <a:xfrm>
            <a:off x="6092552" y="3501008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6244952" y="4293096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8" name="Téglalap 7"/>
          <p:cNvSpPr/>
          <p:nvPr/>
        </p:nvSpPr>
        <p:spPr>
          <a:xfrm>
            <a:off x="6372200" y="5013176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Téglalap 8"/>
          <p:cNvSpPr/>
          <p:nvPr/>
        </p:nvSpPr>
        <p:spPr>
          <a:xfrm>
            <a:off x="6156176" y="5805264"/>
            <a:ext cx="208823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989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Keresleti függvény rövid távon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Egyedi keresleti függvény</a:t>
            </a:r>
          </a:p>
          <a:p>
            <a:endParaRPr lang="hu-H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772816"/>
            <a:ext cx="8640960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5009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Keresleti függvény rövid távon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Egyedi keresleti függvény</a:t>
            </a:r>
          </a:p>
          <a:p>
            <a:endParaRPr lang="hu-H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844824"/>
            <a:ext cx="7704856" cy="455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Keresleti függvény rövid távon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Aggregált</a:t>
            </a:r>
            <a:r>
              <a:rPr lang="hu-HU" dirty="0" smtClean="0"/>
              <a:t> keresleti függvény</a:t>
            </a:r>
          </a:p>
          <a:p>
            <a:pPr lvl="1"/>
            <a:r>
              <a:rPr lang="hu-HU" dirty="0" smtClean="0"/>
              <a:t>Az egyedi keresleti függvények összege</a:t>
            </a:r>
          </a:p>
          <a:p>
            <a:pPr lvl="1"/>
            <a:r>
              <a:rPr lang="hu-HU" dirty="0" smtClean="0"/>
              <a:t>Szintén csökkenő</a:t>
            </a:r>
          </a:p>
          <a:p>
            <a:r>
              <a:rPr lang="hu-HU" dirty="0" smtClean="0"/>
              <a:t>Ellenvetések a határtermelékenységi elmélettel szemben</a:t>
            </a:r>
          </a:p>
          <a:p>
            <a:pPr lvl="1"/>
            <a:r>
              <a:rPr lang="hu-HU" dirty="0" smtClean="0"/>
              <a:t>A vállalat nem ilyen technikákkal gondolkodik</a:t>
            </a:r>
          </a:p>
          <a:p>
            <a:pPr lvl="2"/>
            <a:r>
              <a:rPr lang="hu-HU" dirty="0" smtClean="0"/>
              <a:t>De akkor nem lesz maximális a profitja</a:t>
            </a:r>
          </a:p>
          <a:p>
            <a:pPr lvl="2"/>
            <a:r>
              <a:rPr lang="hu-HU" dirty="0" smtClean="0"/>
              <a:t>Elég ha csak intuitíve közel azonos stratégiákat folytat</a:t>
            </a:r>
          </a:p>
          <a:p>
            <a:pPr lvl="1"/>
            <a:r>
              <a:rPr lang="hu-HU" dirty="0"/>
              <a:t>H</a:t>
            </a:r>
            <a:r>
              <a:rPr lang="hu-HU" dirty="0" smtClean="0"/>
              <a:t>a </a:t>
            </a:r>
            <a:r>
              <a:rPr lang="hu-HU" dirty="0" err="1" smtClean="0"/>
              <a:t>c.p</a:t>
            </a:r>
            <a:r>
              <a:rPr lang="hu-HU" dirty="0" smtClean="0"/>
              <a:t>. munkát növelek nem fog nőni a kibocsátás</a:t>
            </a:r>
          </a:p>
          <a:p>
            <a:pPr lvl="2"/>
            <a:r>
              <a:rPr lang="hu-HU" dirty="0" smtClean="0"/>
              <a:t>De bőven tudunk példát mondani a többlet munkaerő hasznosítására</a:t>
            </a:r>
          </a:p>
          <a:p>
            <a:pPr lvl="2"/>
            <a:r>
              <a:rPr lang="hu-HU" dirty="0" smtClean="0"/>
              <a:t>Még ha esetlen alkalmazások is, de hasznosak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Keresleti </a:t>
            </a:r>
            <a:r>
              <a:rPr lang="hu-HU" dirty="0" smtClean="0"/>
              <a:t>függvény hosszú távon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Hosszú </a:t>
            </a:r>
            <a:r>
              <a:rPr lang="hu-HU" dirty="0" smtClean="0"/>
              <a:t>távon már tőkében is </a:t>
            </a:r>
            <a:r>
              <a:rPr lang="hu-HU" dirty="0" smtClean="0"/>
              <a:t>alkalmazkodhatunk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r>
              <a:rPr lang="hu-HU" dirty="0" smtClean="0"/>
              <a:t>Kibocsátások egységére eső fajlagos költségek</a:t>
            </a:r>
            <a:endParaRPr lang="hu-HU" dirty="0" smtClean="0"/>
          </a:p>
          <a:p>
            <a:endParaRPr lang="hu-HU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7345419"/>
              </p:ext>
            </p:extLst>
          </p:nvPr>
        </p:nvGraphicFramePr>
        <p:xfrm>
          <a:off x="628303" y="1653357"/>
          <a:ext cx="24479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69" name="Equation" r:id="rId3" imgW="799920" imgH="215640" progId="Equation.3">
                  <p:embed/>
                </p:oleObj>
              </mc:Choice>
              <mc:Fallback>
                <p:oleObj name="Equation" r:id="rId3" imgW="799920" imgH="21564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303" y="1653357"/>
                        <a:ext cx="244792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154885"/>
              </p:ext>
            </p:extLst>
          </p:nvPr>
        </p:nvGraphicFramePr>
        <p:xfrm>
          <a:off x="534640" y="2430437"/>
          <a:ext cx="26352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0" name="Equation" r:id="rId5" imgW="799920" imgH="215640" progId="Equation.3">
                  <p:embed/>
                </p:oleObj>
              </mc:Choice>
              <mc:Fallback>
                <p:oleObj name="Equation" r:id="rId5" imgW="799920" imgH="2156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40" y="2430437"/>
                        <a:ext cx="2635250" cy="71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9255703"/>
              </p:ext>
            </p:extLst>
          </p:nvPr>
        </p:nvGraphicFramePr>
        <p:xfrm>
          <a:off x="5400675" y="1653357"/>
          <a:ext cx="2447925" cy="601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1" name="Equation" r:id="rId7" imgW="799920" imgH="215640" progId="Equation.3">
                  <p:embed/>
                </p:oleObj>
              </mc:Choice>
              <mc:Fallback>
                <p:oleObj name="Equation" r:id="rId7" imgW="799920" imgH="2156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0675" y="1653357"/>
                        <a:ext cx="2447925" cy="601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233130"/>
              </p:ext>
            </p:extLst>
          </p:nvPr>
        </p:nvGraphicFramePr>
        <p:xfrm>
          <a:off x="5357823" y="2405037"/>
          <a:ext cx="252095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2" name="Equation" r:id="rId9" imgW="799920" imgH="215640" progId="Equation.3">
                  <p:embed/>
                </p:oleObj>
              </mc:Choice>
              <mc:Fallback>
                <p:oleObj name="Equation" r:id="rId9" imgW="799920" imgH="2156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23" y="2405037"/>
                        <a:ext cx="252095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594178"/>
              </p:ext>
            </p:extLst>
          </p:nvPr>
        </p:nvGraphicFramePr>
        <p:xfrm>
          <a:off x="1979712" y="4844319"/>
          <a:ext cx="4752975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3" name="Equation" r:id="rId11" imgW="1218960" imgH="215640" progId="Equation.3">
                  <p:embed/>
                </p:oleObj>
              </mc:Choice>
              <mc:Fallback>
                <p:oleObj name="Equation" r:id="rId11" imgW="1218960" imgH="21564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4844319"/>
                        <a:ext cx="4752975" cy="935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Ellipszis 3"/>
          <p:cNvSpPr/>
          <p:nvPr/>
        </p:nvSpPr>
        <p:spPr>
          <a:xfrm>
            <a:off x="143409" y="1340768"/>
            <a:ext cx="3672408" cy="2304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5" name="Szövegdoboz 4"/>
          <p:cNvSpPr txBox="1"/>
          <p:nvPr/>
        </p:nvSpPr>
        <p:spPr>
          <a:xfrm>
            <a:off x="1259632" y="3141637"/>
            <a:ext cx="2046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3E608B"/>
                </a:solidFill>
              </a:rPr>
              <a:t>Munkaerőpiac</a:t>
            </a:r>
            <a:endParaRPr lang="hu-HU" dirty="0">
              <a:solidFill>
                <a:srgbClr val="3E608B"/>
              </a:solidFill>
            </a:endParaRPr>
          </a:p>
        </p:txBody>
      </p:sp>
      <p:sp>
        <p:nvSpPr>
          <p:cNvPr id="11" name="Ellipszis 10"/>
          <p:cNvSpPr/>
          <p:nvPr/>
        </p:nvSpPr>
        <p:spPr>
          <a:xfrm>
            <a:off x="4860032" y="1340768"/>
            <a:ext cx="3672408" cy="23042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Szövegdoboz 11"/>
          <p:cNvSpPr txBox="1"/>
          <p:nvPr/>
        </p:nvSpPr>
        <p:spPr>
          <a:xfrm>
            <a:off x="6214117" y="3141637"/>
            <a:ext cx="1094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FF0000"/>
                </a:solidFill>
              </a:rPr>
              <a:t>Tőkepiac</a:t>
            </a:r>
            <a:endParaRPr lang="hu-HU" dirty="0">
              <a:solidFill>
                <a:srgbClr val="FF0000"/>
              </a:solidFill>
            </a:endParaRPr>
          </a:p>
        </p:txBody>
      </p:sp>
      <p:cxnSp>
        <p:nvCxnSpPr>
          <p:cNvPr id="7" name="Egyenes összekötő nyíllal 6"/>
          <p:cNvCxnSpPr>
            <a:stCxn id="4" idx="4"/>
          </p:cNvCxnSpPr>
          <p:nvPr/>
        </p:nvCxnSpPr>
        <p:spPr>
          <a:xfrm>
            <a:off x="1979613" y="3645024"/>
            <a:ext cx="1440259" cy="1199295"/>
          </a:xfrm>
          <a:prstGeom prst="straightConnector1">
            <a:avLst/>
          </a:prstGeom>
          <a:ln w="28575">
            <a:solidFill>
              <a:srgbClr val="385D8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gyenes összekötő nyíllal 14"/>
          <p:cNvCxnSpPr>
            <a:stCxn id="11" idx="4"/>
          </p:cNvCxnSpPr>
          <p:nvPr/>
        </p:nvCxnSpPr>
        <p:spPr>
          <a:xfrm flipH="1">
            <a:off x="5186866" y="3645024"/>
            <a:ext cx="1509370" cy="119929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581</TotalTime>
  <Words>521</Words>
  <Application>Microsoft Office PowerPoint</Application>
  <PresentationFormat>Diavetítés a képernyőre (4:3 oldalarány)</PresentationFormat>
  <Paragraphs>121</Paragraphs>
  <Slides>17</Slides>
  <Notes>0</Notes>
  <HiddenSlides>0</HiddenSlides>
  <MMClips>0</MMClips>
  <ScaleCrop>false</ScaleCrop>
  <HeadingPairs>
    <vt:vector size="8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Arial</vt:lpstr>
      <vt:lpstr>Calibri</vt:lpstr>
      <vt:lpstr>Wingdings</vt:lpstr>
      <vt:lpstr>Office-téma</vt:lpstr>
      <vt:lpstr>Equation</vt:lpstr>
      <vt:lpstr>PowerPoint-bemutató</vt:lpstr>
      <vt:lpstr>Alapfeltevések</vt:lpstr>
      <vt:lpstr>Keresleti függvény</vt:lpstr>
      <vt:lpstr>Keresleti függvény rövid távon</vt:lpstr>
      <vt:lpstr>Keresleti függvény rövid távon</vt:lpstr>
      <vt:lpstr>Keresleti függvény rövid távon</vt:lpstr>
      <vt:lpstr>Keresleti függvény rövid távon</vt:lpstr>
      <vt:lpstr>Keresleti függvény rövid távon</vt:lpstr>
      <vt:lpstr>Keresleti függvény hosszú távon</vt:lpstr>
      <vt:lpstr>Keresleti függvény</vt:lpstr>
      <vt:lpstr>Keresleti függvény</vt:lpstr>
      <vt:lpstr>Keresleti függvény</vt:lpstr>
      <vt:lpstr>Keresleti függvény (Ábrák a táblára!)</vt:lpstr>
      <vt:lpstr>Keresleti függvény</vt:lpstr>
      <vt:lpstr>Keresleti függvény (Ábrák, levezetés a táblán!)</vt:lpstr>
      <vt:lpstr>Politikai alkalmazások</vt:lpstr>
      <vt:lpstr>Felkészülést segítő kérdések</vt:lpstr>
    </vt:vector>
  </TitlesOfParts>
  <Company>KD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Bence</dc:creator>
  <cp:lastModifiedBy>Papp Bence</cp:lastModifiedBy>
  <cp:revision>132</cp:revision>
  <dcterms:created xsi:type="dcterms:W3CDTF">2014-09-10T08:43:05Z</dcterms:created>
  <dcterms:modified xsi:type="dcterms:W3CDTF">2019-11-15T11:37:32Z</dcterms:modified>
</cp:coreProperties>
</file>